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3"/>
  </p:notesMasterIdLst>
  <p:handoutMasterIdLst>
    <p:handoutMasterId r:id="rId14"/>
  </p:handoutMasterIdLst>
  <p:sldIdLst>
    <p:sldId id="257" r:id="rId2"/>
    <p:sldId id="261" r:id="rId3"/>
    <p:sldId id="262" r:id="rId4"/>
    <p:sldId id="263" r:id="rId5"/>
    <p:sldId id="264" r:id="rId6"/>
    <p:sldId id="265" r:id="rId7"/>
    <p:sldId id="266" r:id="rId8"/>
    <p:sldId id="269" r:id="rId9"/>
    <p:sldId id="267" r:id="rId10"/>
    <p:sldId id="268" r:id="rId11"/>
    <p:sldId id="270" r:id="rId12"/>
  </p:sldIdLst>
  <p:sldSz cx="12192000" cy="6858000"/>
  <p:notesSz cx="6858000" cy="9144000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814DCE5-411A-4E42-AD3C-2494A4EAE779}" type="datetime1">
              <a:rPr lang="hu-HU" smtClean="0"/>
              <a:t>2025. 11. 06.</a:t>
            </a:fld>
            <a:endParaRPr lang="en-US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9368516-3842-4620-B9B3-67F535CB3A5D}" type="datetime1">
              <a:rPr lang="hu-HU" smtClean="0"/>
              <a:t>2025. 11. 06.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"/>
              <a:t>Mintaszöveg szerkesztése</a:t>
            </a:r>
            <a:endParaRPr lang="en-US"/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Téglalap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Téglalap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Téglalap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Csoport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Egyenes összekötő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Egyenes összekötő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gyenes összekötő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Autofit/>
          </a:bodyPr>
          <a:lstStyle>
            <a:lvl1pPr algn="ctr">
              <a:lnSpc>
                <a:spcPct val="83000"/>
              </a:lnSpc>
              <a:defRPr lang="en-US" sz="60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20" name="Dátum helye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E8BDBE0D-D7BD-4B72-8656-1BA1EE15204D}" type="datetime1">
              <a:rPr lang="hu-HU" smtClean="0"/>
              <a:t>2025. 11. 06.</a:t>
            </a:fld>
            <a:endParaRPr lang="en-US" dirty="0"/>
          </a:p>
        </p:txBody>
      </p:sp>
      <p:sp>
        <p:nvSpPr>
          <p:cNvPr id="21" name="Élőláb helye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Dia számának helye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164A21-2A73-421C-B26A-59E41BBEFBEB}" type="datetime1">
              <a:rPr lang="hu-HU" smtClean="0"/>
              <a:t>2025. 11. 06.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27CBEE9-063A-466D-A69B-CD20FA75015F}" type="datetime1">
              <a:rPr lang="hu-HU" smtClean="0"/>
              <a:t>2025. 11. 06.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B7A52B9-A8AB-438E-B534-4C40C3A9E74F}" type="datetime1">
              <a:rPr lang="hu-HU" smtClean="0"/>
              <a:t>2025. 11. 06.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églalap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Téglalap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Téglalap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Téglalap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Autofit/>
          </a:bodyPr>
          <a:lstStyle>
            <a:lvl1pPr algn="ctr">
              <a:lnSpc>
                <a:spcPct val="83000"/>
              </a:lnSpc>
              <a:defRPr lang="en-US" sz="60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grpSp>
        <p:nvGrpSpPr>
          <p:cNvPr id="16" name="Csoport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Egyenes összekötő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Egyenes összekötő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gyenes összekötő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F11F62F7-5E21-4DF6-AD45-F2360C22BAAE}" type="datetime1">
              <a:rPr lang="hu-HU" smtClean="0"/>
              <a:t>2025. 11. 06.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1AD0CF7-F942-4A78-BD5B-565FEA1F0330}" type="datetime1">
              <a:rPr lang="hu-HU" smtClean="0"/>
              <a:t>2025. 11. 06.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B1E64E-AF4C-4D8A-B1A2-6376454CC97D}" type="datetime1">
              <a:rPr lang="hu-HU" smtClean="0"/>
              <a:t>2025. 11. 06.</a:t>
            </a:fld>
            <a:endParaRPr lang="en-US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377358-1C37-4F07-9A78-BAC0F950DA57}" type="datetime1">
              <a:rPr lang="hu-HU" smtClean="0"/>
              <a:t>2025. 11. 06.</a:t>
            </a:fld>
            <a:endParaRPr lang="en-US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FCB3493-9A23-4FBB-AEE0-C0E6D5F3648B}" type="datetime1">
              <a:rPr lang="hu-HU" smtClean="0"/>
              <a:t>2025. 11. 06.</a:t>
            </a:fld>
            <a:endParaRPr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hu-HU"/>
              <a:t>Mintaszöveg szerkesztése</a:t>
            </a:r>
          </a:p>
          <a:p>
            <a:pPr lvl="1" rtl="0"/>
            <a:r>
              <a:rPr lang="hu-HU"/>
              <a:t>Második szint</a:t>
            </a:r>
          </a:p>
          <a:p>
            <a:pPr lvl="2" rtl="0"/>
            <a:r>
              <a:rPr lang="hu-HU"/>
              <a:t>Harmadik szint</a:t>
            </a:r>
          </a:p>
          <a:p>
            <a:pPr lvl="3" rtl="0"/>
            <a:r>
              <a:rPr lang="hu-HU"/>
              <a:t>Negyedik szint</a:t>
            </a:r>
          </a:p>
          <a:p>
            <a:pPr lvl="4" rtl="0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  <p:sp>
        <p:nvSpPr>
          <p:cNvPr id="8" name="Dátum helye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C45F6E80-D825-48C2-9648-1D1B31372F92}" type="datetime1">
              <a:rPr lang="hu-HU" smtClean="0"/>
              <a:t>2025. 11. 06.</a:t>
            </a:fld>
            <a:endParaRPr lang="en-US"/>
          </a:p>
        </p:txBody>
      </p:sp>
      <p:sp>
        <p:nvSpPr>
          <p:cNvPr id="9" name="Élőláb helye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églalap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Kép helyőrzője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8977A4C8-8FD0-44EA-A473-E0338D05B7ED}" type="datetime1">
              <a:rPr lang="hu-HU" smtClean="0"/>
              <a:t>2025. 11. 06.</a:t>
            </a:fld>
            <a:endParaRPr lang="en-US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Téglalap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Téglalap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Téglalap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hu"/>
              <a:t>Mintacím stílusának szerkesztése</a:t>
            </a:r>
            <a:endParaRPr lang="en-US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0150E88-5DA4-48FE-971C-3A8E0386704F}" type="datetime1">
              <a:rPr lang="hu-HU" smtClean="0"/>
              <a:t>2025. 11. 06.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uvesz.ma/texturak-a-muveszetben-hogyan-hasznald-a-hangulat-es-a-mozgas-kozvetiteser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Egy embléma közelképe&#10;&#10;Automatikusan létrehozott leírás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82" name="Téglalap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Téglalap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 rtlCol="0">
            <a:normAutofit/>
          </a:bodyPr>
          <a:lstStyle/>
          <a:p>
            <a:pPr rtl="0"/>
            <a:r>
              <a:rPr lang="hu" sz="3400" dirty="0">
                <a:solidFill>
                  <a:srgbClr val="FFFF00"/>
                </a:solidFill>
              </a:rPr>
              <a:t>A VONAL SZEREPE ÉS JELENTÉSE A mŰVÉSZETBEN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873109"/>
            <a:ext cx="4775075" cy="559656"/>
          </a:xfrm>
        </p:spPr>
        <p:txBody>
          <a:bodyPr rtlCol="0">
            <a:noAutofit/>
          </a:bodyPr>
          <a:lstStyle/>
          <a:p>
            <a:pPr rtl="0">
              <a:spcAft>
                <a:spcPts val="600"/>
              </a:spcAft>
            </a:pPr>
            <a:r>
              <a:rPr lang="hu" sz="2400" dirty="0">
                <a:solidFill>
                  <a:srgbClr val="FFFF00"/>
                </a:solidFill>
              </a:rPr>
              <a:t>Szilveszter Kristóf</a:t>
            </a:r>
          </a:p>
          <a:p>
            <a:pPr rtl="0">
              <a:spcAft>
                <a:spcPts val="600"/>
              </a:spcAft>
            </a:pPr>
            <a:r>
              <a:rPr lang="hu" sz="2400" dirty="0">
                <a:solidFill>
                  <a:srgbClr val="FFFF00"/>
                </a:solidFill>
              </a:rPr>
              <a:t>IX.B osztály</a:t>
            </a: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302381-8F30-5218-082B-1D01F8AC8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i="1" dirty="0">
                <a:solidFill>
                  <a:srgbClr val="0070C0"/>
                </a:solidFill>
              </a:rPr>
              <a:t>Összegzés</a:t>
            </a:r>
            <a:r>
              <a:rPr lang="en-GB" b="1" i="1" dirty="0">
                <a:solidFill>
                  <a:srgbClr val="0070C0"/>
                </a:solidFill>
              </a:rPr>
              <a:t>:</a:t>
            </a:r>
            <a:endParaRPr lang="hu-HU" b="1" i="1" dirty="0">
              <a:solidFill>
                <a:srgbClr val="0070C0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17182F5-386D-1399-4DF3-DDD17DB87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</a:t>
            </a:r>
            <a:r>
              <a:rPr lang="hu-HU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vonal</a:t>
            </a:r>
            <a:r>
              <a:rPr lang="hu-HU" sz="24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 művészet egyik legalapvetőbb és legsokoldalúbb kifejezőeszköze. </a:t>
            </a:r>
            <a:endParaRPr lang="en-GB" sz="2400" dirty="0">
              <a:solidFill>
                <a:srgbClr val="0070C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különféle </a:t>
            </a:r>
            <a:r>
              <a:rPr lang="hu-HU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vonaltípusok</a:t>
            </a:r>
            <a:r>
              <a:rPr lang="hu-HU" sz="24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– legyenek azok egyenesek, íveltek, szaggatottak vagy változó vastagságúak – nem csupán formákat hoznak létre, hanem </a:t>
            </a:r>
            <a:r>
              <a:rPr lang="hu-HU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mozgást, térérzetet, érzelmet és hangulatot</a:t>
            </a:r>
            <a:r>
              <a:rPr lang="hu-HU" sz="24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is közvetítenek.</a:t>
            </a:r>
          </a:p>
        </p:txBody>
      </p:sp>
    </p:spTree>
    <p:extLst>
      <p:ext uri="{BB962C8B-B14F-4D97-AF65-F5344CB8AC3E}">
        <p14:creationId xmlns:p14="http://schemas.microsoft.com/office/powerpoint/2010/main" val="3098519599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5713A1-5FE1-31E1-AB37-60E1CD042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676" y="2743200"/>
            <a:ext cx="10058400" cy="1371600"/>
          </a:xfrm>
        </p:spPr>
        <p:txBody>
          <a:bodyPr>
            <a:normAutofit/>
          </a:bodyPr>
          <a:lstStyle/>
          <a:p>
            <a:r>
              <a:rPr lang="hu-HU" sz="5400" i="1" dirty="0">
                <a:solidFill>
                  <a:srgbClr val="0070C0"/>
                </a:solidFill>
              </a:rPr>
              <a:t>KÖSZÖNÖM A FIGYELMET</a:t>
            </a:r>
            <a:r>
              <a:rPr lang="en-GB" sz="5400" i="1" dirty="0">
                <a:solidFill>
                  <a:srgbClr val="0070C0"/>
                </a:solidFill>
              </a:rPr>
              <a:t>!</a:t>
            </a:r>
            <a:endParaRPr lang="hu-HU" sz="54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806313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A4919D0-F177-4BBA-9A0B-DBA69E2E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095" y="845419"/>
            <a:ext cx="7259052" cy="1257701"/>
          </a:xfrm>
        </p:spPr>
        <p:txBody>
          <a:bodyPr rtlCol="0">
            <a:normAutofit/>
          </a:bodyPr>
          <a:lstStyle/>
          <a:p>
            <a:pPr algn="ctr" rtl="0"/>
            <a:r>
              <a:rPr lang="hu" b="1" i="1" dirty="0">
                <a:solidFill>
                  <a:srgbClr val="0070C0"/>
                </a:solidFill>
              </a:rPr>
              <a:t>A vonal fogalma</a:t>
            </a:r>
            <a:r>
              <a:rPr lang="en-GB" b="1" i="1" dirty="0">
                <a:solidFill>
                  <a:srgbClr val="0070C0"/>
                </a:solidFill>
              </a:rPr>
              <a:t>:</a:t>
            </a:r>
            <a:endParaRPr lang="hu" b="1" i="1" dirty="0">
              <a:solidFill>
                <a:srgbClr val="0070C0"/>
              </a:solidFill>
            </a:endParaRP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0881FD8-2505-9499-010B-A5A4A753F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u-HU" sz="28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 A vonal az az </a:t>
            </a:r>
            <a:r>
              <a:rPr lang="hu-HU" sz="2800" b="0" i="1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útvonal</a:t>
            </a:r>
            <a:r>
              <a:rPr lang="hu-HU" sz="28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, amelyet egy mozgó pont egy felületen megtesz, és arra használható, hogy formákat, alakzatokat és </a:t>
            </a:r>
            <a:r>
              <a:rPr lang="hu-HU" sz="2800" b="0" i="0" u="none" strike="noStrike" dirty="0">
                <a:solidFill>
                  <a:srgbClr val="0070C0"/>
                </a:solidFill>
                <a:effectLst/>
                <a:latin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textúrákat</a:t>
            </a:r>
            <a:r>
              <a:rPr lang="hu-HU" sz="28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 hozzon létre egy műalkotásban.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8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Lehet vastag, vékony, sima, érdes, egyenes, íves vagy cikkcakkos, és minden egyes vonaltípus más-más hangulatot vagy jelentést közvetíthet.</a:t>
            </a:r>
            <a:endParaRPr lang="hu-H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43182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E5A7FFC-1EF2-8E3A-32CF-3E96BB169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8823" y="731520"/>
            <a:ext cx="10058400" cy="1371600"/>
          </a:xfrm>
        </p:spPr>
        <p:txBody>
          <a:bodyPr/>
          <a:lstStyle/>
          <a:p>
            <a:r>
              <a:rPr lang="en-GB" b="1" i="1" dirty="0">
                <a:solidFill>
                  <a:srgbClr val="0070C0"/>
                </a:solidFill>
              </a:rPr>
              <a:t>A </a:t>
            </a:r>
            <a:r>
              <a:rPr lang="en-GB" b="1" i="1" dirty="0" err="1">
                <a:solidFill>
                  <a:srgbClr val="0070C0"/>
                </a:solidFill>
              </a:rPr>
              <a:t>vonal</a:t>
            </a:r>
            <a:r>
              <a:rPr lang="en-GB" b="1" i="1" dirty="0">
                <a:solidFill>
                  <a:srgbClr val="0070C0"/>
                </a:solidFill>
              </a:rPr>
              <a:t> s</a:t>
            </a:r>
            <a:r>
              <a:rPr lang="hu-HU" b="1" i="1" dirty="0" err="1">
                <a:solidFill>
                  <a:srgbClr val="0070C0"/>
                </a:solidFill>
              </a:rPr>
              <a:t>úlya</a:t>
            </a:r>
            <a:r>
              <a:rPr lang="en-GB" b="1" i="1" dirty="0">
                <a:solidFill>
                  <a:srgbClr val="0070C0"/>
                </a:solidFill>
              </a:rPr>
              <a:t>:</a:t>
            </a:r>
            <a:endParaRPr lang="hu-HU" b="1" i="1" dirty="0">
              <a:solidFill>
                <a:srgbClr val="0070C0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5C1AC2-AA86-7C98-BC0B-49E0289DA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u-HU" sz="2800" b="0" i="0" dirty="0">
                <a:solidFill>
                  <a:srgbClr val="0070C0"/>
                </a:solidFill>
                <a:latin typeface="Roboto" panose="02000000000000000000" pitchFamily="2" charset="0"/>
              </a:rPr>
              <a:t>A vonal </a:t>
            </a:r>
            <a:r>
              <a:rPr lang="hu-HU" sz="2800" b="0" i="1" dirty="0">
                <a:solidFill>
                  <a:srgbClr val="0070C0"/>
                </a:solidFill>
                <a:latin typeface="Roboto" panose="02000000000000000000" pitchFamily="2" charset="0"/>
              </a:rPr>
              <a:t>súlya</a:t>
            </a:r>
            <a:r>
              <a:rPr lang="hu-HU" sz="2800" b="0" i="0" dirty="0">
                <a:solidFill>
                  <a:srgbClr val="0070C0"/>
                </a:solidFill>
                <a:latin typeface="Roboto" panose="02000000000000000000" pitchFamily="2" charset="0"/>
              </a:rPr>
              <a:t> a vonal vastagságára vagy vékonyságára utal, és nagy hatással van a mű megjelenésére és hangulatára.</a:t>
            </a:r>
            <a:endParaRPr lang="en-GB" sz="2800" b="0" i="0" dirty="0">
              <a:solidFill>
                <a:srgbClr val="0070C0"/>
              </a:solidFill>
              <a:latin typeface="Roboto" panose="020000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sz="2800" b="0" i="0" dirty="0">
                <a:solidFill>
                  <a:srgbClr val="0070C0"/>
                </a:solidFill>
                <a:latin typeface="Roboto" panose="02000000000000000000" pitchFamily="2" charset="0"/>
              </a:rPr>
              <a:t>A </a:t>
            </a:r>
            <a:r>
              <a:rPr lang="hu-HU" sz="2800" b="1" i="0" dirty="0">
                <a:solidFill>
                  <a:srgbClr val="0070C0"/>
                </a:solidFill>
                <a:latin typeface="Roboto" panose="02000000000000000000" pitchFamily="2" charset="0"/>
              </a:rPr>
              <a:t>vastag</a:t>
            </a:r>
            <a:r>
              <a:rPr lang="hu-HU" sz="2800" b="0" i="0" dirty="0">
                <a:solidFill>
                  <a:srgbClr val="0070C0"/>
                </a:solidFill>
                <a:latin typeface="Roboto" panose="02000000000000000000" pitchFamily="2" charset="0"/>
              </a:rPr>
              <a:t> vonal erőt és stabilitást, míg a vékony vonal törékenységet és finomságot közvetít. </a:t>
            </a:r>
            <a:endParaRPr lang="hu-H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713386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>
            <a:extLst>
              <a:ext uri="{FF2B5EF4-FFF2-40B4-BE49-F238E27FC236}">
                <a16:creationId xmlns:a16="http://schemas.microsoft.com/office/drawing/2014/main" id="{1F54346A-4FB6-D8DF-D024-D6FFC893B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977A4C8-8FD0-44EA-A473-E0338D05B7ED}" type="datetime1">
              <a:rPr lang="hu-HU" smtClean="0"/>
              <a:t>2025. 11. 06.</a:t>
            </a:fld>
            <a:endParaRPr lang="en-US" dirty="0"/>
          </a:p>
        </p:txBody>
      </p:sp>
      <p:sp>
        <p:nvSpPr>
          <p:cNvPr id="4" name="Cím 3">
            <a:extLst>
              <a:ext uri="{FF2B5EF4-FFF2-40B4-BE49-F238E27FC236}">
                <a16:creationId xmlns:a16="http://schemas.microsoft.com/office/drawing/2014/main" id="{FE13AC91-CBCC-E840-B049-890D92B18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720" y="457199"/>
            <a:ext cx="3697739" cy="1586753"/>
          </a:xfrm>
        </p:spPr>
        <p:txBody>
          <a:bodyPr/>
          <a:lstStyle/>
          <a:p>
            <a:r>
              <a:rPr lang="hu-HU" sz="2800" dirty="0">
                <a:solidFill>
                  <a:srgbClr val="0070C0"/>
                </a:solidFill>
              </a:rPr>
              <a:t>Egyszerű</a:t>
            </a:r>
            <a:br>
              <a:rPr lang="hu-HU" sz="2800" dirty="0">
                <a:solidFill>
                  <a:srgbClr val="0070C0"/>
                </a:solidFill>
              </a:rPr>
            </a:br>
            <a:r>
              <a:rPr lang="hu-HU" sz="2800" dirty="0">
                <a:solidFill>
                  <a:srgbClr val="0070C0"/>
                </a:solidFill>
              </a:rPr>
              <a:t>vonalrajz</a:t>
            </a:r>
            <a:br>
              <a:rPr lang="hu-HU" sz="2800" dirty="0">
                <a:solidFill>
                  <a:srgbClr val="0070C0"/>
                </a:solidFill>
              </a:rPr>
            </a:br>
            <a:r>
              <a:rPr lang="hu-HU" sz="2800" dirty="0">
                <a:solidFill>
                  <a:srgbClr val="0070C0"/>
                </a:solidFill>
              </a:rPr>
              <a:t>jellemzői</a:t>
            </a:r>
            <a:r>
              <a:rPr lang="en-GB" sz="2800" dirty="0">
                <a:solidFill>
                  <a:srgbClr val="0070C0"/>
                </a:solidFill>
              </a:rPr>
              <a:t>:</a:t>
            </a:r>
            <a:endParaRPr lang="hu-HU" sz="2800" dirty="0">
              <a:solidFill>
                <a:srgbClr val="0070C0"/>
              </a:solidFill>
            </a:endParaRP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D3D805F9-EEF3-6467-1FE8-0554EF1BB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720" y="1969904"/>
            <a:ext cx="3343834" cy="4065136"/>
          </a:xfrm>
        </p:spPr>
        <p:txBody>
          <a:bodyPr>
            <a:normAutofit fontScale="92500" lnSpcReduction="10000"/>
          </a:bodyPr>
          <a:lstStyle/>
          <a:p>
            <a:r>
              <a:rPr lang="en-GB" sz="1900" b="1" dirty="0">
                <a:solidFill>
                  <a:srgbClr val="0070C0"/>
                </a:solidFill>
              </a:rPr>
              <a:t>1.</a:t>
            </a:r>
            <a:r>
              <a:rPr lang="hu-HU" sz="1900" b="1" dirty="0">
                <a:solidFill>
                  <a:srgbClr val="0070C0"/>
                </a:solidFill>
              </a:rPr>
              <a:t>Csak vonalakból áll</a:t>
            </a:r>
            <a:r>
              <a:rPr lang="hu-HU" sz="1900" dirty="0">
                <a:solidFill>
                  <a:srgbClr val="0070C0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1600" b="1" dirty="0">
                <a:solidFill>
                  <a:srgbClr val="0070C0"/>
                </a:solidFill>
              </a:rPr>
              <a:t>Árnyékolás, színek vagy tónusok nélkül.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1600" b="1" dirty="0">
                <a:solidFill>
                  <a:srgbClr val="0070C0"/>
                </a:solidFill>
              </a:rPr>
              <a:t>A forma és a szerkezet megjelenítése kizárólag körvonalakkal és belső szerkezeti vonalakkal történik.</a:t>
            </a:r>
            <a:endParaRPr lang="en-GB" sz="1600" b="1" dirty="0">
              <a:solidFill>
                <a:srgbClr val="0070C0"/>
              </a:solidFill>
            </a:endParaRPr>
          </a:p>
          <a:p>
            <a:r>
              <a:rPr lang="en-GB" sz="1900" b="1" dirty="0">
                <a:solidFill>
                  <a:srgbClr val="0070C0"/>
                </a:solidFill>
              </a:rPr>
              <a:t>2.</a:t>
            </a:r>
            <a:r>
              <a:rPr lang="hu-HU" sz="1900" b="1" dirty="0">
                <a:solidFill>
                  <a:srgbClr val="0070C0"/>
                </a:solidFill>
              </a:rPr>
              <a:t>Egyszerűség, letisztultság</a:t>
            </a:r>
            <a:r>
              <a:rPr lang="hu-HU" sz="1900" dirty="0">
                <a:solidFill>
                  <a:srgbClr val="0070C0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1600" b="1" dirty="0">
                <a:solidFill>
                  <a:srgbClr val="0070C0"/>
                </a:solidFill>
              </a:rPr>
              <a:t>Minimális részletesség, a lényegre koncentrál.</a:t>
            </a:r>
          </a:p>
          <a:p>
            <a:r>
              <a:rPr lang="hu-HU" sz="1900" b="1" dirty="0">
                <a:solidFill>
                  <a:srgbClr val="0070C0"/>
                </a:solidFill>
              </a:rPr>
              <a:t>3.Gyorsan elkészíthető</a:t>
            </a:r>
            <a:r>
              <a:rPr lang="hu-HU" sz="1900" dirty="0">
                <a:solidFill>
                  <a:srgbClr val="0070C0"/>
                </a:solidFill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1600" b="1" dirty="0">
                <a:solidFill>
                  <a:srgbClr val="0070C0"/>
                </a:solidFill>
              </a:rPr>
              <a:t>Vázlatkészítésre, tervezésre, tanulmányrajzhoz is gyakran használják.</a:t>
            </a:r>
          </a:p>
          <a:p>
            <a:endParaRPr lang="hu-HU" sz="1600" dirty="0"/>
          </a:p>
          <a:p>
            <a:endParaRPr lang="hu-HU" dirty="0"/>
          </a:p>
          <a:p>
            <a:endParaRPr lang="hu-HU" dirty="0"/>
          </a:p>
        </p:txBody>
      </p:sp>
      <p:pic>
        <p:nvPicPr>
          <p:cNvPr id="1026" name="Picture 2" descr="Rajzeskola: Vonalrajz gyakorlat">
            <a:extLst>
              <a:ext uri="{FF2B5EF4-FFF2-40B4-BE49-F238E27FC236}">
                <a16:creationId xmlns:a16="http://schemas.microsoft.com/office/drawing/2014/main" id="{AC2CFA73-41E8-BA65-AA32-63765BC624F1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05" b="18905"/>
          <a:stretch>
            <a:fillRect/>
          </a:stretch>
        </p:blipFill>
        <p:spPr bwMode="auto">
          <a:xfrm>
            <a:off x="1072000" y="764796"/>
            <a:ext cx="6180447" cy="555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45938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38FD77A-31BF-4DE2-C7C8-AAC70357C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106" y="336177"/>
            <a:ext cx="10058400" cy="1371600"/>
          </a:xfrm>
        </p:spPr>
        <p:txBody>
          <a:bodyPr/>
          <a:lstStyle/>
          <a:p>
            <a:r>
              <a:rPr lang="hu-HU" b="1" i="1" dirty="0">
                <a:solidFill>
                  <a:srgbClr val="0070C0"/>
                </a:solidFill>
                <a:effectLst/>
              </a:rPr>
              <a:t>Művészeti vonaltípusok:</a:t>
            </a:r>
            <a:endParaRPr lang="hu-HU" b="1" i="1" dirty="0">
              <a:solidFill>
                <a:srgbClr val="0070C0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2FEF9D0-A884-FAB9-AC15-E7E276704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388" y="1260437"/>
            <a:ext cx="10999694" cy="5261386"/>
          </a:xfrm>
        </p:spPr>
        <p:txBody>
          <a:bodyPr numCol="1"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0070C0"/>
                </a:solidFill>
              </a:rPr>
              <a:t>1.Folytonos (egyenletes) vonal</a:t>
            </a:r>
            <a:br>
              <a:rPr lang="hu-HU" sz="3200" dirty="0">
                <a:solidFill>
                  <a:srgbClr val="0070C0"/>
                </a:solidFill>
              </a:rPr>
            </a:br>
            <a:r>
              <a:rPr lang="hu-HU" sz="20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– Általános körvonalak, kontúrok, alakzatok megrajzolására.</a:t>
            </a:r>
            <a:br>
              <a:rPr lang="hu-HU" sz="20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hu-HU" sz="20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– Vastagságával érzelmeket, mélységet is kifejezhetünk.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0070C0"/>
                </a:solidFill>
              </a:rPr>
              <a:t>2.Változó vastagságú vonal</a:t>
            </a:r>
            <a:br>
              <a:rPr lang="hu-HU" sz="2400" dirty="0"/>
            </a:br>
            <a:r>
              <a:rPr lang="hu-HU" sz="20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– Dinamikusabb megjelenést ad, hangsúlyozást szolgál.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0070C0"/>
                </a:solidFill>
              </a:rPr>
              <a:t>3.Szakaszos (szaggatott) vonal</a:t>
            </a:r>
            <a:br>
              <a:rPr lang="hu-HU" sz="2400" dirty="0"/>
            </a:br>
            <a:r>
              <a:rPr lang="hu-HU" sz="20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– Elrejtett formák, nem látható élek vagy mozgásirány jelölésére.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0070C0"/>
                </a:solidFill>
              </a:rPr>
              <a:t>4.Pontozott vonal</a:t>
            </a:r>
            <a:br>
              <a:rPr lang="hu-HU" sz="2400" dirty="0">
                <a:solidFill>
                  <a:srgbClr val="0070C0"/>
                </a:solidFill>
              </a:rPr>
            </a:br>
            <a:r>
              <a:rPr lang="hu-HU" sz="20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– Finom vagy segédszerű megjelenítéshez. Pl. ideiglenes formák.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0070C0"/>
                </a:solidFill>
              </a:rPr>
              <a:t>5.Hullámos vonal</a:t>
            </a:r>
            <a:br>
              <a:rPr lang="hu-HU" sz="2400" dirty="0"/>
            </a:br>
            <a:r>
              <a:rPr lang="hu-HU" sz="20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– Mozgás, energia, víz vagy organikus formák kifejezésére.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0070C0"/>
                </a:solidFill>
              </a:rPr>
              <a:t>6.Cikcakk vonal</a:t>
            </a:r>
            <a:br>
              <a:rPr lang="hu-HU" sz="2400" dirty="0"/>
            </a:br>
            <a:r>
              <a:rPr lang="hu-HU" sz="24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– </a:t>
            </a:r>
            <a:r>
              <a:rPr lang="hu-HU" sz="20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Dinamika, nyugtalanság, feszültség érzékeltetésére.</a:t>
            </a:r>
          </a:p>
        </p:txBody>
      </p:sp>
    </p:spTree>
    <p:extLst>
      <p:ext uri="{BB962C8B-B14F-4D97-AF65-F5344CB8AC3E}">
        <p14:creationId xmlns:p14="http://schemas.microsoft.com/office/powerpoint/2010/main" val="4201858094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F5CFF8-DADC-64AC-C728-FFD5F9F1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000" i="1" dirty="0">
                <a:solidFill>
                  <a:srgbClr val="0070C0"/>
                </a:solidFill>
              </a:rPr>
              <a:t>Pablo Picasso – „A béke galambja”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C3C0681-A767-E2EC-F4F8-20EEB82848A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8458200" y="2412465"/>
            <a:ext cx="3267634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Jellemzők:</a:t>
            </a: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Egyetlen, folyamatos vonallal megrajzolt arcok, állatok.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hu-HU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Stílus:</a:t>
            </a:r>
            <a:r>
              <a:rPr lang="hu-HU" sz="24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Minimál, expresszív, absztrakt vonalrajz.</a:t>
            </a:r>
            <a:endParaRPr lang="en-GB" sz="2400" dirty="0">
              <a:solidFill>
                <a:srgbClr val="0070C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GB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Megjelen</a:t>
            </a:r>
            <a:r>
              <a:rPr lang="hu-HU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és éve</a:t>
            </a:r>
            <a:r>
              <a:rPr lang="en-GB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  <a:r>
              <a:rPr lang="en-GB" sz="24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1945</a:t>
            </a:r>
            <a:endParaRPr kumimoji="0" lang="hu-HU" altLang="hu-HU" sz="240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Tartalom helye 11">
            <a:extLst>
              <a:ext uri="{FF2B5EF4-FFF2-40B4-BE49-F238E27FC236}">
                <a16:creationId xmlns:a16="http://schemas.microsoft.com/office/drawing/2014/main" id="{038DA68C-354F-B290-329B-3812E9F1D2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2221" y="724992"/>
            <a:ext cx="5430931" cy="540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046556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DEC1B8-E55F-D2AD-A7F9-2376F7B97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199" y="401204"/>
            <a:ext cx="3161963" cy="1645920"/>
          </a:xfrm>
        </p:spPr>
        <p:txBody>
          <a:bodyPr/>
          <a:lstStyle/>
          <a:p>
            <a:r>
              <a:rPr lang="hu-HU" i="1" dirty="0">
                <a:solidFill>
                  <a:srgbClr val="0070C0"/>
                </a:solidFill>
              </a:rPr>
              <a:t>Keith </a:t>
            </a:r>
            <a:r>
              <a:rPr lang="hu-HU" i="1" dirty="0" err="1">
                <a:solidFill>
                  <a:srgbClr val="0070C0"/>
                </a:solidFill>
              </a:rPr>
              <a:t>Haring</a:t>
            </a:r>
            <a:r>
              <a:rPr lang="hu-HU" i="1" dirty="0">
                <a:solidFill>
                  <a:srgbClr val="0070C0"/>
                </a:solidFill>
              </a:rPr>
              <a:t> – „Ugató kutya”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1C2D45F7-28EF-3DB8-B8FA-CB4B6217916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Jellemzők:</a:t>
            </a:r>
            <a:r>
              <a:rPr lang="hu-HU" sz="24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Vastag, egyenletes kontúrok,  mozgást kifejező vonalak.</a:t>
            </a:r>
            <a:endParaRPr lang="en-GB" sz="2400" dirty="0">
              <a:solidFill>
                <a:srgbClr val="0070C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Megjelen</a:t>
            </a:r>
            <a:r>
              <a:rPr lang="hu-HU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és éve</a:t>
            </a:r>
            <a:r>
              <a:rPr lang="en-GB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  <a:r>
              <a:rPr lang="en-GB" sz="24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1994</a:t>
            </a:r>
            <a:endParaRPr lang="hu-HU" sz="2400" dirty="0">
              <a:solidFill>
                <a:srgbClr val="0070C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098" name="Picture 2" descr="Keith Haring - Barking Dog">
            <a:extLst>
              <a:ext uri="{FF2B5EF4-FFF2-40B4-BE49-F238E27FC236}">
                <a16:creationId xmlns:a16="http://schemas.microsoft.com/office/drawing/2014/main" id="{6D283A79-91C4-2970-BDD2-7CE4A18754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078" y="145521"/>
            <a:ext cx="5600780" cy="644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13004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6A007FD-E578-CE87-4EC0-DE60A3F9A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0" y="607392"/>
            <a:ext cx="3303494" cy="1624820"/>
          </a:xfrm>
        </p:spPr>
        <p:txBody>
          <a:bodyPr/>
          <a:lstStyle/>
          <a:p>
            <a:r>
              <a:rPr lang="hu-HU" sz="3200" i="1" dirty="0">
                <a:solidFill>
                  <a:srgbClr val="0070C0"/>
                </a:solidFill>
              </a:rPr>
              <a:t>Pablo Picasso –</a:t>
            </a:r>
            <a:br>
              <a:rPr lang="en-GB" sz="3200" i="1" dirty="0">
                <a:solidFill>
                  <a:srgbClr val="0070C0"/>
                </a:solidFill>
              </a:rPr>
            </a:br>
            <a:r>
              <a:rPr lang="hu-HU" i="1" dirty="0">
                <a:solidFill>
                  <a:srgbClr val="0070C0"/>
                </a:solidFill>
              </a:rPr>
              <a:t>„</a:t>
            </a:r>
            <a:r>
              <a:rPr lang="hu-HU" i="1" dirty="0" err="1">
                <a:solidFill>
                  <a:srgbClr val="0070C0"/>
                </a:solidFill>
              </a:rPr>
              <a:t>Portrait</a:t>
            </a:r>
            <a:r>
              <a:rPr lang="hu-HU" i="1" dirty="0">
                <a:solidFill>
                  <a:srgbClr val="0070C0"/>
                </a:solidFill>
              </a:rPr>
              <a:t> of Igor Stravinsky”</a:t>
            </a:r>
            <a:endParaRPr lang="hu-HU" dirty="0">
              <a:solidFill>
                <a:srgbClr val="0070C0"/>
              </a:solidFill>
            </a:endParaRP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E14C0BC-5E4D-8F18-0E8D-98728CE18C2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Jellemzők:</a:t>
            </a:r>
            <a:r>
              <a:rPr kumimoji="0" lang="hu-HU" altLang="hu-HU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Egyetlen, folyamatos vonallal megrajzolt arcok, állatok.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hu-HU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Stílus:</a:t>
            </a:r>
            <a:r>
              <a:rPr lang="hu-HU" sz="24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Minimál, expresszív, absztrakt vonalrajz.</a:t>
            </a:r>
            <a:endParaRPr lang="en-GB" sz="2400" dirty="0">
              <a:solidFill>
                <a:srgbClr val="0070C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GB" sz="2400" b="1" dirty="0" err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Megjelen</a:t>
            </a:r>
            <a:r>
              <a:rPr lang="hu-HU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és éve</a:t>
            </a:r>
            <a:r>
              <a:rPr lang="en-GB" sz="2400" b="1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  <a:r>
              <a:rPr lang="en-GB" sz="2400" dirty="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1920</a:t>
            </a:r>
            <a:endParaRPr lang="hu-HU" sz="2400" dirty="0"/>
          </a:p>
        </p:txBody>
      </p:sp>
      <p:pic>
        <p:nvPicPr>
          <p:cNvPr id="5122" name="Picture 2" descr="Lot - PABLO PICASSO &quot;PORTRAIT OF IGOR STRAVINSKY IN PROFILE&quot; LITHOGRAPH">
            <a:extLst>
              <a:ext uri="{FF2B5EF4-FFF2-40B4-BE49-F238E27FC236}">
                <a16:creationId xmlns:a16="http://schemas.microsoft.com/office/drawing/2014/main" id="{3914CD5C-E553-C095-79CB-5E1C97E6D2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153" y="403544"/>
            <a:ext cx="5163671" cy="605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615747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4A1B7EA-B3C5-4109-F556-8E20DDA0A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i="1" dirty="0">
                <a:solidFill>
                  <a:srgbClr val="0070C0"/>
                </a:solidFill>
              </a:rPr>
              <a:t>A vonal mint kifejezőeszköz</a:t>
            </a:r>
            <a:r>
              <a:rPr lang="en-GB" b="1" i="1" dirty="0">
                <a:solidFill>
                  <a:srgbClr val="0070C0"/>
                </a:solidFill>
              </a:rPr>
              <a:t>:</a:t>
            </a:r>
            <a:endParaRPr lang="hu-HU" b="1" i="1" dirty="0">
              <a:solidFill>
                <a:srgbClr val="0070C0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BCCEDF5-86B0-DA9A-8050-180F046D2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u-HU" sz="24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A művész a tárgyakat, a teret, a levegőt is vonalakkal ábrázolja</a:t>
            </a:r>
            <a:r>
              <a:rPr lang="en-GB" sz="24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4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A vonal nagyszerűsége és titka abban van, hogy formákat lehet vele létrehozni. </a:t>
            </a:r>
            <a:endParaRPr lang="en-GB" sz="2400" b="0" i="0" dirty="0">
              <a:solidFill>
                <a:srgbClr val="0070C0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sz="24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Amikor szabadon, kötetlenül rajzolgatunk, a vonalak segítségével figurákat hozhatunk létre, de pusztán belső ritmusunkat is kifejezhetjük.</a:t>
            </a:r>
            <a:endParaRPr lang="hu-HU" sz="2400" dirty="0">
              <a:solidFill>
                <a:srgbClr val="0070C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226664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824_TF78438558" id="{AB246F2A-2CBF-491E-A6C5-29DA362F2C33}" vid="{99588252-1777-460A-BE9C-614E107CF06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{7290B0EF-380E-443A-B84F-6841B73E5BE2}TF8a9b5915-b8c7-461e-8cdd-693d48b5e323eb99ba26_win32-8fdced149d01</Template>
  <TotalTime>102</TotalTime>
  <Words>474</Words>
  <Application>Microsoft Office PowerPoint</Application>
  <PresentationFormat>Szélesvásznú</PresentationFormat>
  <Paragraphs>45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Garamond</vt:lpstr>
      <vt:lpstr>Roboto</vt:lpstr>
      <vt:lpstr>SavonVTI</vt:lpstr>
      <vt:lpstr>A VONAL SZEREPE ÉS JELENTÉSE A mŰVÉSZETBEN</vt:lpstr>
      <vt:lpstr>A vonal fogalma:</vt:lpstr>
      <vt:lpstr>A vonal súlya:</vt:lpstr>
      <vt:lpstr>Egyszerű vonalrajz jellemzői:</vt:lpstr>
      <vt:lpstr>Művészeti vonaltípusok:</vt:lpstr>
      <vt:lpstr>Pablo Picasso – „A béke galambja”</vt:lpstr>
      <vt:lpstr>Keith Haring – „Ugató kutya”</vt:lpstr>
      <vt:lpstr>Pablo Picasso – „Portrait of Igor Stravinsky”</vt:lpstr>
      <vt:lpstr>A vonal mint kifejezőeszköz:</vt:lpstr>
      <vt:lpstr>Összegzés: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VONAL SZEREPE ÉS JELENTÉSE A mŰVÉSZETBEN</dc:title>
  <dc:creator>Kristóf Szilveszter</dc:creator>
  <cp:lastModifiedBy>Kristóf Szilveszter</cp:lastModifiedBy>
  <cp:revision>2</cp:revision>
  <dcterms:created xsi:type="dcterms:W3CDTF">2025-10-16T17:01:25Z</dcterms:created>
  <dcterms:modified xsi:type="dcterms:W3CDTF">2025-11-06T17:00:12Z</dcterms:modified>
</cp:coreProperties>
</file>